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74520"/>
    <a:srgbClr val="5771A1"/>
    <a:srgbClr val="DE6225"/>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11"/>
    <p:restoredTop sz="94665"/>
  </p:normalViewPr>
  <p:slideViewPr>
    <p:cSldViewPr snapToObjects="1">
      <p:cViewPr>
        <p:scale>
          <a:sx n="41" d="100"/>
          <a:sy n="41" d="100"/>
        </p:scale>
        <p:origin x="144" y="144"/>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6/4/18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6/4/18</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6/4/18</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6/4/18</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hyperlink" Target="file:///localhost/(http/::www.identitystandards.illinois.edu:writingstyleguide:index.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hyperlink" Target="file:///localhost/(http/::www.identitystandards.illinois.edu:writingstyleguide:index.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7.xml"/><Relationship Id="rId2"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4500" b="1" i="0" u="none">
                <a:solidFill>
                  <a:srgbClr val="772F00"/>
                </a:solidFill>
                <a:latin typeface="Arial" charset="0"/>
                <a:cs typeface="Georgia" charset="0"/>
              </a:rPr>
              <a:t>Presenter name, Associates and Collaborators</a:t>
            </a:r>
            <a:r>
              <a:rPr lang="en-US" sz="4500" b="1" i="0" u="none">
                <a:solidFill>
                  <a:srgbClr val="772F00"/>
                </a:solidFill>
                <a:latin typeface="Arial" charset="0"/>
                <a:cs typeface="Georgia" charset="0"/>
              </a:rPr>
              <a:t/>
            </a:r>
            <a:br>
              <a:rPr lang="en-US" sz="4800" b="1">
                <a:latin typeface="Georgia" charset="0"/>
                <a:cs typeface="Georgia" charset="0"/>
              </a:rPr>
            </a:br>
            <a:r>
              <a:rPr lang="en-US" sz="2800" b="1" i="0" u="none">
                <a:solidFill>
                  <a:srgbClr val="4F1F00"/>
                </a:solidFill>
                <a:latin typeface="Georgia" charset="0"/>
                <a:cs typeface="Georgia" charset="0"/>
              </a:rPr>
              <a:t>Department of XXXXXXXXXXXXXXXX, College of XXXXXXXXXXXXXXXXXX,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500" b="1" i="0" u="none">
                <a:solidFill>
                  <a:srgbClr val="772F00"/>
                </a:solidFill>
                <a:latin typeface="Arial" charset="0"/>
              </a:rPr>
              <a:t>Template for a 48</a:t>
            </a:r>
            <a:r>
              <a:rPr lang="ja-JP" altLang="en-US" sz="4500" b="1" i="0" u="none">
                <a:solidFill>
                  <a:srgbClr val="772F00"/>
                </a:solidFill>
                <a:latin typeface="Arial" charset="0"/>
              </a:rPr>
              <a:t>”</a:t>
            </a:r>
            <a:r>
              <a:rPr lang="en-US" altLang="ja-JP" sz="4500" b="1" i="0" u="none">
                <a:solidFill>
                  <a:srgbClr val="772F00"/>
                </a:solidFill>
                <a:latin typeface="Arial" charset="0"/>
              </a:rPr>
              <a:t>x36</a:t>
            </a:r>
            <a:r>
              <a:rPr lang="ja-JP" altLang="en-US" sz="4500" b="1" i="0" u="none">
                <a:solidFill>
                  <a:srgbClr val="772F00"/>
                </a:solidFill>
                <a:latin typeface="Arial" charset="0"/>
              </a:rPr>
              <a:t>”</a:t>
            </a:r>
            <a:r>
              <a:rPr lang="en-US" altLang="ja-JP" sz="4500" b="1" i="0" u="none">
                <a:solidFill>
                  <a:srgbClr val="772F00"/>
                </a:solidFill>
                <a:latin typeface="Arial" charset="0"/>
              </a:rPr>
              <a:t> poster</a:t>
            </a:r>
            <a:endParaRPr lang="en-US" sz="8800">
              <a:solidFill>
                <a:srgbClr val="FA6300"/>
              </a:solidFill>
              <a:latin typeface="Arial Black" charset="0"/>
            </a:endParaRPr>
          </a:p>
        </p:txBody>
      </p:sp>
      <p:sp>
        <p:nvSpPr>
          <p:cNvPr id="14339" name="Rectangle 35"/>
          <p:cNvSpPr>
            <a:spLocks noChangeArrowheads="1"/>
          </p:cNvSpPr>
          <p:nvPr/>
        </p:nvSpPr>
        <p:spPr bwMode="auto">
          <a:xfrm>
            <a:off x="32918400" y="24993600"/>
            <a:ext cx="9829800" cy="4191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500" b="1" u="none" i="0">
                <a:solidFill>
                  <a:srgbClr val="772F00"/>
                </a:solidFill>
                <a:latin typeface="Arial"/>
              </a:rPr>
              <a:t>ACKNOWLEDGEMENTS</a:t>
            </a:r>
            <a:endParaRPr lang="en-GB" sz="4000" b="1">
              <a:solidFill>
                <a:srgbClr val="CC3300"/>
              </a:solidFill>
            </a:endParaRPr>
          </a:p>
          <a:p>
            <a:endParaRPr lang="en-US" sz="2800"/>
          </a:p>
          <a:p>
            <a:pPr/>
            <a:r>
              <a:rPr lang="en-US" sz="2800" b="0" i="0" u="none">
                <a:solidFill>
                  <a:srgbClr val="271000"/>
                </a:solidFill>
                <a:latin typeface="Georgia" charset="0"/>
                <a:cs typeface="Georgia" charset="0"/>
              </a:rPr>
              <a:t>Check to make sure you</a:t>
            </a:r>
            <a:r>
              <a:rPr lang="ja-JP" altLang="en-US" sz="2800" b="0" i="0" u="none">
                <a:solidFill>
                  <a:srgbClr val="271000"/>
                </a:solidFill>
                <a:latin typeface="Georgia" charset="0"/>
                <a:cs typeface="Georgia" charset="0"/>
              </a:rPr>
              <a:t>’</a:t>
            </a:r>
            <a:r>
              <a:rPr lang="en-US" altLang="ja-JP" sz="2800" b="0" i="0" u="none">
                <a:solidFill>
                  <a:srgbClr val="271000"/>
                </a:solidFill>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4340" name="Rectangle 33"/>
          <p:cNvSpPr>
            <a:spLocks noChangeArrowheads="1"/>
          </p:cNvSpPr>
          <p:nvPr/>
        </p:nvSpPr>
        <p:spPr bwMode="auto">
          <a:xfrm>
            <a:off x="1143000" y="20421600"/>
            <a:ext cx="9829800" cy="11811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500" b="1" u="none" dirty="0" i="0">
                <a:solidFill>
                  <a:srgbClr val="772F00"/>
                </a:solidFill>
                <a:latin typeface="Arial"/>
              </a:rPr>
              <a:t>AIM</a:t>
            </a:r>
            <a:endParaRPr lang="en-GB" sz="4000" b="1" dirty="0">
              <a:solidFill>
                <a:srgbClr val="CC3300"/>
              </a:solidFill>
            </a:endParaRPr>
          </a:p>
          <a:p>
            <a:pPr/>
            <a:r>
              <a:rPr lang="en-US" sz="2800" dirty="0" b="0" i="0" u="none">
                <a:solidFill>
                  <a:srgbClr val="271000"/>
                </a:solidFill>
                <a:latin typeface="Georgia"/>
              </a:rPr>
              <a:t> </a:t>
            </a:r>
          </a:p>
          <a:p>
            <a:pPr/>
            <a:r>
              <a:rPr lang="en-US" sz="2800" b="1" dirty="0" i="0" u="none">
                <a:solidFill>
                  <a:srgbClr val="4F1F00"/>
                </a:solidFill>
                <a:latin typeface="Georgia" charset="0"/>
                <a:cs typeface="Georgia" charset="0"/>
              </a:rPr>
              <a:t>How to use this template</a:t>
            </a:r>
            <a:endParaRPr lang="en-US" sz="2800" dirty="0">
              <a:latin typeface="Georgia" charset="0"/>
              <a:cs typeface="Georgia" charset="0"/>
            </a:endParaRPr>
          </a:p>
          <a:p>
            <a:pPr/>
            <a:r>
              <a:rPr lang="en-US" sz="2800" dirty="0" b="0" i="0" u="none">
                <a:solidFill>
                  <a:srgbClr val="271000"/>
                </a:solidFill>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pPr/>
            <a:r>
              <a:rPr lang="en-US" sz="2800" dirty="0" b="0" i="0" u="none">
                <a:solidFill>
                  <a:srgbClr val="271000"/>
                </a:solidFill>
                <a:latin typeface="Georgia" charset="0"/>
                <a:cs typeface="Georgia" charset="0"/>
              </a:rPr>
              <a:t>The text boxes and photo boxes may be resized, eliminated, or added as necessary. The references to the department, college and university, including the logo, should remain.</a:t>
            </a:r>
          </a:p>
          <a:p>
            <a:pPr/>
            <a:r>
              <a:rPr lang="en-US" sz="2800" dirty="0" b="0" i="0" u="none">
                <a:solidFill>
                  <a:srgbClr val="271000"/>
                </a:solidFill>
                <a:latin typeface="Georgia" charset="0"/>
                <a:cs typeface="Georgia" charset="0"/>
              </a:rPr>
              <a:t> </a:t>
            </a:r>
          </a:p>
          <a:p>
            <a:pPr/>
            <a:r>
              <a:rPr lang="en-US" sz="2800" dirty="0" b="0" i="0" u="none">
                <a:solidFill>
                  <a:srgbClr val="271000"/>
                </a:solidFill>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b="0" i="0" u="none">
                <a:solidFill>
                  <a:srgbClr val="271000"/>
                </a:solidFill>
                <a:latin typeface="Georgia" charset="0"/>
                <a:cs typeface="Georgia" charset="0"/>
              </a:rPr>
              <a:t>.</a:t>
            </a:r>
          </a:p>
          <a:p>
            <a:endParaRPr lang="en-US" sz="2800" dirty="0">
              <a:latin typeface="Georgia" charset="0"/>
              <a:cs typeface="Georgia" charset="0"/>
            </a:endParaRPr>
          </a:p>
          <a:p>
            <a:pPr/>
            <a:r>
              <a:rPr lang="en-US" sz="2800" dirty="0" smtClean="0" b="0" i="0" u="none">
                <a:solidFill>
                  <a:srgbClr val="271000"/>
                </a:solidFill>
                <a:latin typeface="Georgia" charset="0"/>
                <a:cs typeface="Georgia" charset="0"/>
              </a:rPr>
              <a:t>You can replace the Block I Wordmark in the lower right with your unit lockup. </a:t>
            </a:r>
            <a:endParaRPr lang="en-AU" sz="2800" dirty="0">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500" b="1" u="none" i="0">
                <a:solidFill>
                  <a:srgbClr val="772F00"/>
                </a:solidFill>
                <a:latin typeface="Arial"/>
              </a:rPr>
              <a:t>INTRODUCTION</a:t>
            </a:r>
          </a:p>
          <a:p>
            <a:pPr/>
            <a:r>
              <a:rPr lang="en-US" sz="4500" b="1" i="0" u="none">
                <a:solidFill>
                  <a:srgbClr val="772F00"/>
                </a:solidFill>
                <a:latin typeface="Arial"/>
              </a:rPr>
              <a:t> </a:t>
            </a:r>
            <a:endParaRPr lang="en-US" sz="2800"/>
          </a:p>
          <a:p>
            <a:pPr/>
            <a:r>
              <a:rPr lang="en-US" sz="2800" b="0" i="0" u="none">
                <a:solidFill>
                  <a:srgbClr val="271000"/>
                </a:solidFill>
                <a:latin typeface="Georgia" charset="0"/>
                <a:cs typeface="Georgia" charset="0"/>
              </a:rPr>
              <a:t>This editable template is in the most common poster size (48</a:t>
            </a:r>
            <a:r>
              <a:rPr lang="ja-JP" altLang="en-US" sz="2800" b="0" i="0" u="none">
                <a:solidFill>
                  <a:srgbClr val="271000"/>
                </a:solidFill>
                <a:latin typeface="Georgia" charset="0"/>
                <a:cs typeface="Georgia" charset="0"/>
              </a:rPr>
              <a:t>”</a:t>
            </a:r>
            <a:r>
              <a:rPr lang="en-US" altLang="ja-JP" sz="2800" b="0" i="0" u="none">
                <a:solidFill>
                  <a:srgbClr val="271000"/>
                </a:solidFill>
                <a:latin typeface="Georgia" charset="0"/>
                <a:cs typeface="Georgia" charset="0"/>
              </a:rPr>
              <a:t> x 36</a:t>
            </a:r>
            <a:r>
              <a:rPr lang="ja-JP" altLang="en-US" sz="2800" b="0" i="0" u="none">
                <a:solidFill>
                  <a:srgbClr val="271000"/>
                </a:solidFill>
                <a:latin typeface="Georgia" charset="0"/>
                <a:cs typeface="Georgia" charset="0"/>
              </a:rPr>
              <a:t>”</a:t>
            </a:r>
            <a:r>
              <a:rPr lang="en-US" altLang="ja-JP" sz="2800" b="0" i="0" u="none">
                <a:solidFill>
                  <a:srgbClr val="271000"/>
                </a:solidFill>
                <a:latin typeface="Georgia" charset="0"/>
                <a:cs typeface="Georgia" charset="0"/>
              </a:rPr>
              <a:t>) and orientation (horizontal); check with the conference organizers for specific conference requirements regarding exact poster dimensions. </a:t>
            </a:r>
          </a:p>
          <a:p>
            <a:pPr/>
            <a:r>
              <a:rPr lang="en-US" sz="2800" b="0" i="0" u="none">
                <a:solidFill>
                  <a:srgbClr val="271000"/>
                </a:solidFill>
                <a:latin typeface="Georgia" charset="0"/>
                <a:cs typeface="Georgia" charset="0"/>
              </a:rPr>
              <a:t> </a:t>
            </a:r>
          </a:p>
          <a:p>
            <a:pPr/>
            <a:r>
              <a:rPr lang="en-US" sz="2800" b="1" i="0" u="none">
                <a:solidFill>
                  <a:srgbClr val="4F1F00"/>
                </a:solidFill>
                <a:latin typeface="Georgia" charset="0"/>
                <a:cs typeface="Georgia" charset="0"/>
              </a:rPr>
              <a:t>Writing Style:</a:t>
            </a:r>
            <a:endParaRPr lang="en-US" sz="2800">
              <a:latin typeface="Georgia" charset="0"/>
              <a:cs typeface="Georgia" charset="0"/>
            </a:endParaRPr>
          </a:p>
          <a:p>
            <a:pPr/>
            <a:r>
              <a:rPr lang="en-US" sz="2800" b="0" i="0" u="none">
                <a:solidFill>
                  <a:srgbClr val="271000"/>
                </a:solidFill>
                <a:latin typeface="Georgia" charset="0"/>
                <a:cs typeface="Georgia" charset="0"/>
              </a:rPr>
              <a:t>The writing style for scientific posters should match the guidelines for your particular research discipline. Use the campus </a:t>
            </a:r>
            <a:r>
              <a:rPr lang="en-US" sz="2800" b="0" i="0" u="none">
                <a:solidFill>
                  <a:srgbClr val="271000"/>
                </a:solidFill>
                <a:latin typeface="Georgia" charset="0"/>
                <a:cs typeface="Georgia" charset="0"/>
                <a:hlinkClick r:id="rId2" action="ppaction://hlinkfile"/>
              </a:rPr>
              <a:t>Writing Style Guide</a:t>
            </a:r>
            <a:r>
              <a:rPr lang="en-US" sz="2800" b="0" i="0" u="none">
                <a:solidFill>
                  <a:srgbClr val="271000"/>
                </a:solidFill>
                <a:latin typeface="Georgia" charset="0"/>
                <a:cs typeface="Georgia" charset="0"/>
              </a:rPr>
              <a:t> for general guidance with academic titles, names of campus buildings, the correct way to refer to the campus, etc.</a:t>
            </a:r>
          </a:p>
          <a:p>
            <a:pPr/>
            <a:r>
              <a:rPr lang="en-US" sz="2800" b="0" i="0" u="none">
                <a:solidFill>
                  <a:srgbClr val="271000"/>
                </a:solidFill>
                <a:latin typeface="Georgia" charset="0"/>
                <a:cs typeface="Georgia" charset="0"/>
              </a:rPr>
              <a:t> </a:t>
            </a:r>
          </a:p>
          <a:p>
            <a:pPr/>
            <a:r>
              <a:rPr lang="en-US" sz="2800" b="1" i="0" u="none">
                <a:solidFill>
                  <a:srgbClr val="4F1F00"/>
                </a:solidFill>
                <a:latin typeface="Georgia" charset="0"/>
                <a:cs typeface="Georgia" charset="0"/>
              </a:rPr>
              <a:t>Campus Guidelines</a:t>
            </a:r>
            <a:endParaRPr lang="en-US" sz="2800">
              <a:latin typeface="Georgia" charset="0"/>
              <a:cs typeface="Georgia" charset="0"/>
            </a:endParaRPr>
          </a:p>
          <a:p>
            <a:pPr/>
            <a:r>
              <a:rPr lang="en-US" sz="2800" b="0" i="0" u="none">
                <a:solidFill>
                  <a:srgbClr val="271000"/>
                </a:solidFill>
                <a:latin typeface="Georgia" charset="0"/>
                <a:cs typeface="Georgia" charset="0"/>
              </a:rPr>
              <a:t>Authors should be aware of and follow the guidelines of the </a:t>
            </a:r>
            <a:r>
              <a:rPr lang="en-US" sz="2800" b="0" i="0" u="none">
                <a:solidFill>
                  <a:srgbClr val="271000"/>
                </a:solidFill>
                <a:latin typeface="Georgia" charset="0"/>
                <a:cs typeface="Georgia" charset="0"/>
                <a:hlinkClick r:id="rId3"/>
              </a:rPr>
              <a:t>Institutional Review Board</a:t>
            </a:r>
            <a:r>
              <a:rPr lang="en-US" sz="2800" b="0" i="0" u="none">
                <a:solidFill>
                  <a:srgbClr val="271000"/>
                </a:solidFill>
                <a:latin typeface="Georgia" charset="0"/>
                <a:cs typeface="Georgia" charset="0"/>
              </a:rPr>
              <a:t> and the </a:t>
            </a:r>
            <a:r>
              <a:rPr lang="en-US" sz="2800" b="0" i="0" u="none">
                <a:solidFill>
                  <a:srgbClr val="271000"/>
                </a:solidFill>
                <a:latin typeface="Georgia" charset="0"/>
                <a:cs typeface="Georgia" charset="0"/>
                <a:hlinkClick r:id="rId4"/>
              </a:rPr>
              <a:t>guidelines for campus copyright</a:t>
            </a:r>
            <a:r>
              <a:rPr lang="en-US" sz="2800" b="0" i="0" u="none">
                <a:solidFill>
                  <a:srgbClr val="271000"/>
                </a:solidFill>
                <a:latin typeface="Georgia" charset="0"/>
                <a:cs typeface="Georgia" charset="0"/>
              </a:rPr>
              <a:t>.</a:t>
            </a:r>
          </a:p>
        </p:txBody>
      </p:sp>
      <p:sp>
        <p:nvSpPr>
          <p:cNvPr id="14342" name="Rectangle 7"/>
          <p:cNvSpPr>
            <a:spLocks noChangeArrowheads="1"/>
          </p:cNvSpPr>
          <p:nvPr/>
        </p:nvSpPr>
        <p:spPr bwMode="auto">
          <a:xfrm>
            <a:off x="11734800" y="5181600"/>
            <a:ext cx="9829800" cy="27051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500" b="1" u="none" i="0">
                <a:solidFill>
                  <a:srgbClr val="772F00"/>
                </a:solidFill>
                <a:latin typeface="Arial"/>
              </a:rPr>
              <a:t>METHOD</a:t>
            </a:r>
            <a:endParaRPr lang="en-GB" sz="4000" b="1">
              <a:solidFill>
                <a:srgbClr val="CC3300"/>
              </a:solidFill>
            </a:endParaRPr>
          </a:p>
          <a:p>
            <a:pPr marL="381000" indent="-381000"/>
            <a:endParaRPr lang="en-US" sz="2800" b="1"/>
          </a:p>
          <a:p>
            <a:pPr marL="381000" indent="-381000"/>
            <a:r>
              <a:rPr lang="en-US" sz="2800" b="1" i="0" u="none">
                <a:solidFill>
                  <a:srgbClr val="271000"/>
                </a:solidFill>
                <a:latin typeface="Georgia" charset="0"/>
                <a:cs typeface="Georgia" charset="0"/>
              </a:rPr>
              <a:t>Text</a:t>
            </a:r>
            <a:endParaRPr lang="en-US" sz="2800">
              <a:latin typeface="Georgia" charset="0"/>
              <a:cs typeface="Georgia" charset="0"/>
            </a:endParaRPr>
          </a:p>
          <a:p>
            <a:pPr marL="381000" indent="-381000"/>
            <a:r>
              <a:rPr lang="en-US" sz="2800" b="0" i="0" u="none">
                <a:solidFill>
                  <a:srgbClr val="271000"/>
                </a:solidFill>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b="0" i="0" u="none">
                <a:solidFill>
                  <a:srgbClr val="271000"/>
                </a:solidFill>
                <a:latin typeface="Georgia" charset="0"/>
                <a:cs typeface="Georgia" charset="0"/>
              </a:rPr>
              <a:t>authors should:</a:t>
            </a:r>
          </a:p>
          <a:p>
            <a:pPr marL="381000" indent="-381000"/>
            <a:r>
              <a:rPr lang="en-US" sz="2800" b="0" i="0" u="none">
                <a:solidFill>
                  <a:srgbClr val="271000"/>
                </a:solidFill>
                <a:latin typeface="Georgia" charset="0"/>
                <a:cs typeface="Georgia" charset="0"/>
              </a:rPr>
              <a:t> </a:t>
            </a:r>
          </a:p>
          <a:p>
            <a:pPr marL="381000" indent="-381000"/>
            <a:r>
              <a:rPr lang="en-US" sz="2800" b="0" i="0" u="none">
                <a:solidFill>
                  <a:srgbClr val="271000"/>
                </a:solidFill>
                <a:latin typeface="Georgia" charset="0"/>
                <a:cs typeface="Georgia" charset="0"/>
              </a:rPr>
              <a:t>• Use the active tense</a:t>
            </a:r>
          </a:p>
          <a:p>
            <a:pPr marL="381000" indent="-381000"/>
            <a:r>
              <a:rPr lang="en-US" sz="2800" b="0" i="0" u="none">
                <a:solidFill>
                  <a:srgbClr val="271000"/>
                </a:solidFill>
                <a:latin typeface="Georgia" charset="0"/>
                <a:cs typeface="Georgia" charset="0"/>
              </a:rPr>
              <a:t>• Simplify text by using bullet points</a:t>
            </a:r>
          </a:p>
          <a:p>
            <a:pPr marL="381000" indent="-381000"/>
            <a:r>
              <a:rPr lang="en-US" sz="2800" b="0" i="0" u="none">
                <a:solidFill>
                  <a:srgbClr val="271000"/>
                </a:solidFill>
                <a:latin typeface="Georgia" charset="0"/>
                <a:cs typeface="Georgia" charset="0"/>
              </a:rPr>
              <a:t>• Use colored graphs and charts</a:t>
            </a:r>
          </a:p>
          <a:p>
            <a:pPr marL="381000" indent="-381000"/>
            <a:r>
              <a:rPr lang="en-US" sz="2800" b="0" i="0" u="none">
                <a:solidFill>
                  <a:srgbClr val="271000"/>
                </a:solidFill>
                <a:latin typeface="Georgia" charset="0"/>
                <a:cs typeface="Georgia" charset="0"/>
              </a:rPr>
              <a:t>• Use bold to provide emphasis; avoid capitals </a:t>
            </a:r>
            <a:br>
              <a:rPr lang="en-US" sz="2800">
                <a:latin typeface="Georgia" charset="0"/>
                <a:cs typeface="Georgia" charset="0"/>
              </a:rPr>
            </a:br>
            <a:r>
              <a:rPr lang="en-US" sz="2800" b="0" i="0" u="none">
                <a:solidFill>
                  <a:srgbClr val="271000"/>
                </a:solidFill>
                <a:latin typeface="Georgia" charset="0"/>
                <a:cs typeface="Georgia" charset="0"/>
              </a:rPr>
              <a:t>  and underlining</a:t>
            </a:r>
          </a:p>
          <a:p>
            <a:pPr marL="381000" indent="-381000"/>
            <a:r>
              <a:rPr lang="en-US" sz="2800" b="0" i="0" u="none">
                <a:solidFill>
                  <a:srgbClr val="271000"/>
                </a:solidFill>
                <a:latin typeface="Georgia" charset="0"/>
                <a:cs typeface="Georgia" charset="0"/>
              </a:rPr>
              <a:t>• Avoid long numerical tables</a:t>
            </a:r>
          </a:p>
          <a:p>
            <a:pPr marL="381000" indent="-381000"/>
            <a:r>
              <a:rPr lang="en-US" sz="2800" b="0" i="0" u="none">
                <a:solidFill>
                  <a:srgbClr val="271000"/>
                </a:solidFill>
                <a:latin typeface="Georgia" charset="0"/>
                <a:cs typeface="Georgia" charset="0"/>
              </a:rPr>
              <a:t> </a:t>
            </a:r>
          </a:p>
          <a:p>
            <a:pPr marL="381000" indent="-381000"/>
            <a:r>
              <a:rPr lang="en-US" sz="2800" b="0" i="0" u="none">
                <a:solidFill>
                  <a:srgbClr val="271000"/>
                </a:solidFill>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4343" name="Rectangle 51"/>
          <p:cNvSpPr>
            <a:spLocks noChangeArrowheads="1"/>
          </p:cNvSpPr>
          <p:nvPr/>
        </p:nvSpPr>
        <p:spPr bwMode="auto">
          <a:xfrm>
            <a:off x="22326600" y="5181600"/>
            <a:ext cx="9829800" cy="27051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500" b="1" u="none" dirty="0" i="0">
                <a:solidFill>
                  <a:srgbClr val="772F00"/>
                </a:solidFill>
                <a:latin typeface="Arial"/>
              </a:rPr>
              <a:t>RESULTS</a:t>
            </a:r>
            <a:endParaRPr lang="en-GB" sz="4000" b="1" dirty="0">
              <a:solidFill>
                <a:srgbClr val="CC3300"/>
              </a:solidFill>
            </a:endParaRPr>
          </a:p>
          <a:p>
            <a:endParaRPr lang="en-US" sz="2800" dirty="0">
              <a:latin typeface="Georgia" charset="0"/>
              <a:cs typeface="Georgia" charset="0"/>
            </a:endParaRPr>
          </a:p>
          <a:p>
            <a:pPr/>
            <a:r>
              <a:rPr lang="en-US" sz="2800" b="1" dirty="0" i="0" u="none">
                <a:solidFill>
                  <a:srgbClr val="271000"/>
                </a:solidFill>
                <a:latin typeface="Georgia" charset="0"/>
                <a:cs typeface="Georgia" charset="0"/>
              </a:rPr>
              <a:t>Images</a:t>
            </a:r>
            <a:endParaRPr lang="en-US" sz="2800" dirty="0">
              <a:latin typeface="Georgia" charset="0"/>
              <a:cs typeface="Georgia" charset="0"/>
            </a:endParaRPr>
          </a:p>
          <a:p>
            <a:pPr/>
            <a:r>
              <a:rPr lang="en-US" sz="2800" dirty="0" b="0" i="0" u="none">
                <a:solidFill>
                  <a:srgbClr val="271000"/>
                </a:solidFill>
                <a:latin typeface="Georgia" charset="0"/>
                <a:cs typeface="Georgia" charset="0"/>
              </a:rPr>
              <a:t>TIFFs are the preferred file format for images appearing in printed posters. Avoid the use of low-resolution </a:t>
            </a:r>
            <a:r>
              <a:rPr lang="en-US" sz="2800" dirty="0" err="1" b="0" i="0" u="none">
                <a:solidFill>
                  <a:srgbClr val="271000"/>
                </a:solidFill>
                <a:latin typeface="Georgia" charset="0"/>
                <a:cs typeface="Georgia" charset="0"/>
              </a:rPr>
              <a:t>jpgs</a:t>
            </a:r>
            <a:r>
              <a:rPr lang="en-US" sz="2800" dirty="0" b="0" i="0" u="none">
                <a:solidFill>
                  <a:srgbClr val="271000"/>
                </a:solidFill>
                <a:latin typeface="Georgia" charset="0"/>
                <a:cs typeface="Georgia" charset="0"/>
              </a:rPr>
              <a:t>, especially those downloaded from the Internet, as they will reproduce poorly.</a:t>
            </a:r>
          </a:p>
          <a:p>
            <a:pPr/>
            <a:r>
              <a:rPr lang="en-US" sz="2800" dirty="0" b="0" i="0" u="none">
                <a:solidFill>
                  <a:srgbClr val="271000"/>
                </a:solidFill>
                <a:latin typeface="Georgia" charset="0"/>
                <a:cs typeface="Georgia" charset="0"/>
              </a:rPr>
              <a:t> </a:t>
            </a:r>
          </a:p>
          <a:p>
            <a:pPr/>
            <a:r>
              <a:rPr lang="en-US" sz="2800" dirty="0" b="0" i="0" u="none">
                <a:solidFill>
                  <a:srgbClr val="271000"/>
                </a:solidFill>
                <a:latin typeface="Georgia" charset="0"/>
                <a:cs typeface="Georgia" charset="0"/>
              </a:rPr>
              <a:t>In order to insert an image, use the menu toolbar at the top of your screen. </a:t>
            </a:r>
          </a:p>
          <a:p>
            <a:endParaRPr lang="en-US" sz="2800" dirty="0">
              <a:latin typeface="Georgia" charset="0"/>
              <a:cs typeface="Georgia" charset="0"/>
            </a:endParaRPr>
          </a:p>
          <a:p>
            <a:pPr/>
            <a:r>
              <a:rPr lang="en-US" sz="2800" dirty="0" b="0" i="0" u="none">
                <a:solidFill>
                  <a:srgbClr val="271000"/>
                </a:solidFill>
                <a:latin typeface="Georgia" charset="0"/>
                <a:cs typeface="Georgia" charset="0"/>
              </a:rPr>
              <a:t>Select:</a:t>
            </a:r>
          </a:p>
          <a:p>
            <a:pPr/>
            <a:r>
              <a:rPr lang="en-US" sz="2800" dirty="0" b="0" i="0" u="none">
                <a:solidFill>
                  <a:srgbClr val="271000"/>
                </a:solidFill>
                <a:latin typeface="Georgia" charset="0"/>
                <a:cs typeface="Georgia" charset="0"/>
              </a:rPr>
              <a:t>1  Insert</a:t>
            </a:r>
          </a:p>
          <a:p>
            <a:pPr/>
            <a:r>
              <a:rPr lang="en-US" sz="2800" dirty="0" b="0" i="0" u="none">
                <a:solidFill>
                  <a:srgbClr val="271000"/>
                </a:solidFill>
                <a:latin typeface="Georgia" charset="0"/>
                <a:cs typeface="Georgia" charset="0"/>
              </a:rPr>
              <a:t>2  Picture</a:t>
            </a:r>
          </a:p>
          <a:p>
            <a:pPr/>
            <a:r>
              <a:rPr lang="en-US" sz="2800" dirty="0" b="0" i="0" u="none">
                <a:solidFill>
                  <a:srgbClr val="271000"/>
                </a:solidFill>
                <a:latin typeface="Georgia" charset="0"/>
                <a:cs typeface="Georgia" charset="0"/>
              </a:rPr>
              <a:t>3  From file </a:t>
            </a:r>
          </a:p>
          <a:p>
            <a:pPr/>
            <a:r>
              <a:rPr lang="en-US" sz="2800" dirty="0" b="0" i="0" u="none">
                <a:solidFill>
                  <a:srgbClr val="271000"/>
                </a:solidFill>
                <a:latin typeface="Georgia" charset="0"/>
                <a:cs typeface="Georgia" charset="0"/>
              </a:rPr>
              <a:t>4  Find and select the correct file on your computer</a:t>
            </a:r>
          </a:p>
          <a:p>
            <a:pPr/>
            <a:r>
              <a:rPr lang="en-US" sz="2800" dirty="0" b="0" i="0" u="none">
                <a:solidFill>
                  <a:srgbClr val="271000"/>
                </a:solidFill>
                <a:latin typeface="Georgia" charset="0"/>
                <a:cs typeface="Georgia" charset="0"/>
              </a:rPr>
              <a:t>5  Press OK</a:t>
            </a:r>
          </a:p>
          <a:p>
            <a:pPr/>
            <a:r>
              <a:rPr lang="en-US" sz="2800" dirty="0" b="0" i="0" u="none">
                <a:solidFill>
                  <a:srgbClr val="271000"/>
                </a:solidFill>
                <a:latin typeface="Georgia" charset="0"/>
                <a:cs typeface="Georgia" charset="0"/>
              </a:rPr>
              <a:t> </a:t>
            </a:r>
          </a:p>
          <a:p>
            <a:pPr/>
            <a:r>
              <a:rPr lang="en-US" sz="2800" dirty="0" b="0" i="0" u="none">
                <a:solidFill>
                  <a:srgbClr val="271000"/>
                </a:solidFill>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2800" b="1" u="none" dirty="0" smtClean="0" i="0">
                <a:solidFill>
                  <a:srgbClr val="271000"/>
                </a:solidFill>
                <a:latin typeface="Georgia"/>
              </a:rPr>
              <a:t>PRINTING</a:t>
            </a:r>
            <a:endParaRPr lang="en-GB" sz="4000" b="1" u="sng" dirty="0">
              <a:solidFill>
                <a:schemeClr val="tx2"/>
              </a:solidFill>
            </a:endParaRPr>
          </a:p>
          <a:p>
            <a:endParaRPr lang="en-US" sz="2800" dirty="0"/>
          </a:p>
          <a:p>
            <a:pPr/>
            <a:r>
              <a:rPr lang="en-US" sz="2800" dirty="0" smtClean="0" b="0" i="0" u="none">
                <a:solidFill>
                  <a:srgbClr val="271000"/>
                </a:solidFill>
                <a:latin typeface="Georgia" charset="0"/>
                <a:cs typeface="Georgia" charset="0"/>
              </a:rPr>
              <a:t>Illini Union Document Services can print posters on a variety of materials, including fabric and </a:t>
            </a:r>
            <a:r>
              <a:rPr lang="en-US" sz="2800" dirty="0" b="0" i="0" u="none">
                <a:solidFill>
                  <a:srgbClr val="271000"/>
                </a:solidFill>
                <a:latin typeface="Georgia"/>
              </a:rPr>
              <a:t>p</a:t>
            </a:r>
            <a:r>
              <a:rPr lang="en-US" sz="2800" dirty="0" smtClean="0" b="0" i="0" u="none">
                <a:solidFill>
                  <a:srgbClr val="271000"/>
                </a:solidFill>
                <a:latin typeface="Georgia"/>
              </a:rPr>
              <a:t>olypropylene</a:t>
            </a:r>
            <a:r>
              <a:rPr lang="en-US" sz="2800" dirty="0" smtClean="0" b="0" i="0" u="none">
                <a:solidFill>
                  <a:srgbClr val="271000"/>
                </a:solidFill>
                <a:latin typeface="Georgia" charset="0"/>
                <a:cs typeface="Georgia" charset="0"/>
              </a:rPr>
              <a:t>. For pricing and other information, contact Document Services</a:t>
            </a:r>
            <a:r>
              <a:rPr lang="en-US" sz="2800" dirty="0" b="0" i="0" u="none">
                <a:solidFill>
                  <a:srgbClr val="271000"/>
                </a:solidFill>
                <a:latin typeface="Georgia" charset="0"/>
                <a:cs typeface="Georgia" charset="0"/>
              </a:rPr>
              <a:t> </a:t>
            </a:r>
            <a:r>
              <a:rPr lang="en-US" sz="2800" dirty="0" smtClean="0" b="0" i="0" u="none">
                <a:solidFill>
                  <a:srgbClr val="271000"/>
                </a:solidFill>
                <a:latin typeface="Georgia" charset="0"/>
                <a:cs typeface="Georgia" charset="0"/>
              </a:rPr>
              <a:t>at </a:t>
            </a:r>
            <a:r>
              <a:rPr lang="en-US" sz="2800" dirty="0" b="0" i="0" u="none">
                <a:solidFill>
                  <a:srgbClr val="271000"/>
                </a:solidFill>
                <a:latin typeface="Georgia" charset="0"/>
                <a:cs typeface="Georgia" charset="0"/>
              </a:rPr>
              <a:t>217-333-9350 or </a:t>
            </a:r>
            <a:r>
              <a:rPr lang="en-US" sz="2800" dirty="0" b="0" i="0" u="none">
                <a:solidFill>
                  <a:srgbClr val="271000"/>
                </a:solidFill>
                <a:latin typeface="Georgia" charset="0"/>
                <a:cs typeface="Georgia" charset="0"/>
                <a:hlinkClick r:id="rId5"/>
              </a:rPr>
              <a:t>send an e-mail</a:t>
            </a:r>
            <a:r>
              <a:rPr lang="en-US" sz="2800" dirty="0" b="0" i="0" u="none">
                <a:solidFill>
                  <a:srgbClr val="271000"/>
                </a:solidFill>
                <a:latin typeface="Georgia" charset="0"/>
                <a:cs typeface="Georgia" charset="0"/>
              </a:rPr>
              <a:t>.</a:t>
            </a:r>
          </a:p>
          <a:p>
            <a:pPr/>
            <a:r>
              <a:rPr lang="en-US" sz="2800" dirty="0" b="0" i="0" u="none">
                <a:solidFill>
                  <a:srgbClr val="271000"/>
                </a:solidFill>
                <a:latin typeface="Georgia" charset="0"/>
                <a:cs typeface="Georgia" charset="0"/>
              </a:rPr>
              <a:t> </a:t>
            </a:r>
          </a:p>
          <a:p>
            <a:pPr/>
            <a:r>
              <a:rPr lang="en-US" sz="2800" dirty="0" smtClean="0" b="0" i="0" u="none">
                <a:solidFill>
                  <a:srgbClr val="271000"/>
                </a:solidFill>
                <a:latin typeface="Georgia" charset="0"/>
                <a:cs typeface="Georgia" charset="0"/>
              </a:rPr>
              <a:t>Plan </a:t>
            </a:r>
            <a:r>
              <a:rPr lang="en-US" sz="2800" dirty="0" b="0" i="0" u="none">
                <a:solidFill>
                  <a:srgbClr val="271000"/>
                </a:solidFill>
                <a:latin typeface="Georgia" charset="0"/>
                <a:cs typeface="Georgia" charset="0"/>
              </a:rPr>
              <a:t>ahead; allow three business days </a:t>
            </a:r>
            <a:r>
              <a:rPr lang="en-US" sz="2800" dirty="0" smtClean="0" b="0" i="0" u="none">
                <a:solidFill>
                  <a:srgbClr val="271000"/>
                </a:solidFill>
                <a:latin typeface="Georgia" charset="0"/>
                <a:cs typeface="Georgia" charset="0"/>
              </a:rPr>
              <a:t>to </a:t>
            </a:r>
            <a:r>
              <a:rPr lang="en-US" sz="2800" dirty="0" b="0" i="0" u="none">
                <a:solidFill>
                  <a:srgbClr val="271000"/>
                </a:solidFill>
                <a:latin typeface="Georgia" charset="0"/>
                <a:cs typeface="Georgia" charset="0"/>
              </a:rPr>
              <a:t>complete the order. Other dimensions are available; the charge is by square foot. </a:t>
            </a:r>
            <a:endParaRPr lang="en-US" sz="2800" dirty="0"/>
          </a:p>
        </p:txBody>
      </p:sp>
      <p:sp>
        <p:nvSpPr>
          <p:cNvPr id="14346" name="Rectangle 34"/>
          <p:cNvSpPr>
            <a:spLocks noChangeArrowheads="1"/>
          </p:cNvSpPr>
          <p:nvPr/>
        </p:nvSpPr>
        <p:spPr bwMode="auto">
          <a:xfrm>
            <a:off x="32904113" y="18059400"/>
            <a:ext cx="9829800" cy="6248400"/>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500" b="1" u="none" i="0">
                <a:solidFill>
                  <a:srgbClr val="772F00"/>
                </a:solidFill>
                <a:latin typeface="Arial"/>
              </a:rPr>
              <a:t>CONCLUSIONS</a:t>
            </a:r>
          </a:p>
          <a:p>
            <a:endParaRPr lang="en-US" sz="2800"/>
          </a:p>
          <a:p>
            <a:pPr/>
            <a:r>
              <a:rPr lang="en-US" sz="2800" b="0" i="0" u="none">
                <a:solidFill>
                  <a:srgbClr val="271000"/>
                </a:solidFill>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pPr/>
            <a:r>
              <a:rPr lang="en-US" sz="2800" b="0" i="0" u="none">
                <a:solidFill>
                  <a:srgbClr val="271000"/>
                </a:solidFill>
                <a:latin typeface="Georgia" charset="0"/>
                <a:cs typeface="Georgia" charset="0"/>
              </a:rPr>
              <a:t>creativeservices@illinois.edu</a:t>
            </a:r>
          </a:p>
        </p:txBody>
      </p:sp>
      <p:sp>
        <p:nvSpPr>
          <p:cNvPr id="14347" name="Rectangle 13"/>
          <p:cNvSpPr>
            <a:spLocks noChangeArrowheads="1"/>
          </p:cNvSpPr>
          <p:nvPr/>
        </p:nvSpPr>
        <p:spPr bwMode="auto">
          <a:xfrm>
            <a:off x="22783800" y="26276300"/>
            <a:ext cx="8915400" cy="3598863"/>
          </a:xfrm>
          <a:prstGeom prst="rect">
            <a:avLst/>
          </a:prstGeom>
          <a:noFill/>
          <a:ln w="9525">
            <a:no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b="0" u="none">
                <a:solidFill>
                  <a:srgbClr val="271000"/>
                </a:solidFill>
                <a:latin typeface="Arial"/>
              </a:rPr>
              <a:t>Captions set in a serif style font such as Times, 18 to 24 size, italic style. </a:t>
            </a:r>
          </a:p>
          <a:p>
            <a:pPr eaLnBrk="1" hangingPunct="1"/>
            <a:endParaRPr lang="en-AU" sz="2000" i="1"/>
          </a:p>
          <a:p>
            <a:pPr eaLnBrk="1" hangingPunct="1"/>
            <a:r>
              <a:rPr lang="en-US" sz="2000" i="1" b="0" u="none">
                <a:solidFill>
                  <a:srgbClr val="271000"/>
                </a:solidFill>
                <a:latin typeface="Arial"/>
              </a:rPr>
              <a:t>Duis autem vel eum iriure dolor in hendrerit in vulputate velit esse molestie consequat.</a:t>
            </a:r>
            <a:endParaRPr lang="en-AU" sz="2000" i="1"/>
          </a:p>
        </p:txBody>
      </p:sp>
      <p:sp>
        <p:nvSpPr>
          <p:cNvPr id="14349" name="Rectangle 15"/>
          <p:cNvSpPr>
            <a:spLocks noChangeArrowheads="1"/>
          </p:cNvSpPr>
          <p:nvPr/>
        </p:nvSpPr>
        <p:spPr bwMode="auto">
          <a:xfrm>
            <a:off x="22783800" y="21996400"/>
            <a:ext cx="5399088" cy="3598863"/>
          </a:xfrm>
          <a:prstGeom prst="rect">
            <a:avLst/>
          </a:prstGeom>
          <a:noFill/>
          <a:ln w="9525">
            <a:noFill/>
            <a:miter lim="800000"/>
            <a:headEnd/>
            <a:tailEnd/>
          </a:ln>
        </p:spPr>
        <p:txBody>
          <a:bodyPr wrap="none" anchor="ctr"/>
          <a:lstStyle/>
          <a:p>
            <a:endParaRPr lang="en-US"/>
          </a:p>
        </p:txBody>
      </p:sp>
      <p:sp>
        <p:nvSpPr>
          <p:cNvPr id="14350"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b="0" u="none">
                <a:solidFill>
                  <a:srgbClr val="271000"/>
                </a:solidFill>
                <a:latin typeface="Arial"/>
              </a:rPr>
              <a:t>Captions set in a serif style font such as Times, 18 to 24 size, italic style. </a:t>
            </a:r>
          </a:p>
          <a:p>
            <a:pPr eaLnBrk="1" hangingPunct="1"/>
            <a:endParaRPr lang="en-AU" sz="2000" i="1"/>
          </a:p>
          <a:p>
            <a:pPr eaLnBrk="1" hangingPunct="1"/>
            <a:r>
              <a:rPr lang="en-US" sz="2000" i="1" b="0" u="none">
                <a:solidFill>
                  <a:srgbClr val="271000"/>
                </a:solidFill>
                <a:latin typeface="Arial"/>
              </a:rPr>
              <a:t>Duis autem vel eum iriure dolor in hendrerit in vulputate velit esse molestie consequat.</a:t>
            </a:r>
            <a:endParaRPr lang="en-AU" sz="2000" i="1"/>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b="0" u="none">
                <a:solidFill>
                  <a:srgbClr val="271000"/>
                </a:solidFill>
                <a:latin typeface="Arial"/>
              </a:rPr>
              <a:t>Captions set in a serif style font such as Times, 18 to 24 size, italic style. </a:t>
            </a:r>
          </a:p>
          <a:p>
            <a:pPr algn="r" eaLnBrk="1" hangingPunct="1"/>
            <a:endParaRPr lang="en-AU" sz="2000" i="1"/>
          </a:p>
          <a:p>
            <a:pPr algn="r" eaLnBrk="1" hangingPunct="1"/>
            <a:r>
              <a:rPr lang="en-US" sz="2000" i="1" b="0" u="none">
                <a:solidFill>
                  <a:srgbClr val="271000"/>
                </a:solidFill>
                <a:latin typeface="Arial"/>
              </a:rPr>
              <a:t>Duis autem vel eum iriure dolor in hendrerit in vulputate velit esse molestie consequat.</a:t>
            </a:r>
            <a:endParaRPr lang="en-AU" sz="2000" i="1"/>
          </a:p>
        </p:txBody>
      </p:sp>
      <p:sp>
        <p:nvSpPr>
          <p:cNvPr id="14352" name="Rectangle 18"/>
          <p:cNvSpPr>
            <a:spLocks noChangeArrowheads="1"/>
          </p:cNvSpPr>
          <p:nvPr/>
        </p:nvSpPr>
        <p:spPr bwMode="auto">
          <a:xfrm>
            <a:off x="15708313" y="21996400"/>
            <a:ext cx="5399087" cy="3598863"/>
          </a:xfrm>
          <a:prstGeom prst="rect">
            <a:avLst/>
          </a:prstGeom>
          <a:noFill/>
          <a:ln w="9525">
            <a:no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noFill/>
          <a:ln w="9525">
            <a:no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b="0" u="none">
                <a:solidFill>
                  <a:srgbClr val="271000"/>
                </a:solidFill>
                <a:latin typeface="Arial"/>
              </a:rPr>
              <a:t>Captions set in a serif style font such as Times, 18 to 24 size, italic style. </a:t>
            </a:r>
          </a:p>
          <a:p>
            <a:pPr eaLnBrk="1" hangingPunct="1"/>
            <a:endParaRPr lang="en-AU" sz="2000" i="1"/>
          </a:p>
          <a:p>
            <a:pPr eaLnBrk="1" hangingPunct="1"/>
            <a:r>
              <a:rPr lang="en-US" sz="2000" i="1" b="0" u="none">
                <a:solidFill>
                  <a:srgbClr val="271000"/>
                </a:solidFill>
                <a:latin typeface="Arial"/>
              </a:rPr>
              <a:t>Duis autem vel eum iriure dolor in hendrerit in vulputate velit esse molestie consequat.</a:t>
            </a:r>
            <a:endParaRPr lang="en-AU" sz="2000" i="1"/>
          </a:p>
        </p:txBody>
      </p:sp>
      <p:sp>
        <p:nvSpPr>
          <p:cNvPr id="14355" name="Rectangle 21"/>
          <p:cNvSpPr>
            <a:spLocks noChangeArrowheads="1"/>
          </p:cNvSpPr>
          <p:nvPr/>
        </p:nvSpPr>
        <p:spPr bwMode="auto">
          <a:xfrm>
            <a:off x="12192000" y="17724438"/>
            <a:ext cx="5399088" cy="3598862"/>
          </a:xfrm>
          <a:prstGeom prst="rect">
            <a:avLst/>
          </a:prstGeom>
          <a:noFill/>
          <a:ln w="9525">
            <a:noFill/>
            <a:miter lim="800000"/>
            <a:headEnd/>
            <a:tailEnd/>
          </a:ln>
        </p:spPr>
        <p:txBody>
          <a:bodyPr wrap="none" anchor="ctr"/>
          <a:lstStyle/>
          <a:p>
            <a:endParaRPr lang="en-US"/>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b="0" u="none">
                <a:solidFill>
                  <a:srgbClr val="271000"/>
                </a:solidFill>
                <a:latin typeface="Arial"/>
              </a:rPr>
              <a:t>Captions set in a serif style font such as Times, 18 to 24 size, italic style. </a:t>
            </a:r>
          </a:p>
          <a:p>
            <a:pPr eaLnBrk="1" hangingPunct="1"/>
            <a:endParaRPr lang="en-AU" sz="2000" i="1"/>
          </a:p>
          <a:p>
            <a:pPr eaLnBrk="1" hangingPunct="1"/>
            <a:r>
              <a:rPr lang="en-US" sz="2000" i="1" b="0" u="none">
                <a:solidFill>
                  <a:srgbClr val="271000"/>
                </a:solidFill>
                <a:latin typeface="Arial"/>
              </a:rPr>
              <a:t>Duis autem vel eum iriure dolor in hendrerit in vulputate velit esse molestie consequat.</a:t>
            </a:r>
            <a:endParaRPr lang="en-AU" sz="2000" i="1"/>
          </a:p>
        </p:txBody>
      </p:sp>
      <p:sp>
        <p:nvSpPr>
          <p:cNvPr id="14357" name="Rectangle 21"/>
          <p:cNvSpPr>
            <a:spLocks noChangeArrowheads="1"/>
          </p:cNvSpPr>
          <p:nvPr/>
        </p:nvSpPr>
        <p:spPr bwMode="auto">
          <a:xfrm>
            <a:off x="22794913" y="17724438"/>
            <a:ext cx="5399087" cy="3598862"/>
          </a:xfrm>
          <a:prstGeom prst="rect">
            <a:avLst/>
          </a:prstGeom>
          <a:noFill/>
          <a:ln w="9525">
            <a:noFill/>
            <a:miter lim="800000"/>
            <a:headEnd/>
            <a:tailEnd/>
          </a:ln>
        </p:spPr>
        <p:txBody>
          <a:bodyPr wrap="none" anchor="ctr"/>
          <a:lstStyle/>
          <a:p>
            <a:endParaRPr lang="en-US"/>
          </a:p>
        </p:txBody>
      </p:sp>
      <p:sp>
        <p:nvSpPr>
          <p:cNvPr id="14358"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b="0" u="none">
                <a:solidFill>
                  <a:srgbClr val="271000"/>
                </a:solidFill>
                <a:latin typeface="Arial"/>
              </a:rPr>
              <a:t>Captions set in a serif style font such as Times, 18 to 24 size, italic style. </a:t>
            </a:r>
          </a:p>
          <a:p>
            <a:pPr eaLnBrk="1" hangingPunct="1"/>
            <a:endParaRPr lang="en-AU" sz="2000" i="1"/>
          </a:p>
          <a:p>
            <a:pPr eaLnBrk="1" hangingPunct="1"/>
            <a:r>
              <a:rPr lang="en-US" sz="2000" i="1" b="0" u="none">
                <a:solidFill>
                  <a:srgbClr val="271000"/>
                </a:solidFill>
                <a:latin typeface="Arial"/>
              </a:rPr>
              <a:t>Duis autem vel eum iriure dolor in hendrerit in vulputate velit esse molestie consequat.</a:t>
            </a:r>
            <a:endParaRPr lang="en-AU" sz="2000" i="1"/>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223199" y="29870400"/>
            <a:ext cx="9510714" cy="165082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solidFill>
                  <a:schemeClr val="tx2"/>
                </a:solidFill>
                <a:latin typeface="Georgia" charset="0"/>
                <a:cs typeface="Georgia" charset="0"/>
              </a:rPr>
              <a:t>Presenter name, Associates and Collaborators</a:t>
            </a:r>
            <a:r>
              <a:rPr lang="en-US" sz="4800" b="1">
                <a:solidFill>
                  <a:schemeClr val="tx2"/>
                </a:solidFill>
                <a:latin typeface="Georgia" charset="0"/>
                <a:cs typeface="Georgia" charset="0"/>
              </a:rPr>
              <a:t/>
            </a:r>
            <a:br>
              <a:rPr lang="en-US" sz="4800" b="1">
                <a:solidFill>
                  <a:schemeClr val="tx2"/>
                </a:solidFill>
                <a:latin typeface="Georgia" charset="0"/>
                <a:cs typeface="Georgia" charset="0"/>
              </a:rPr>
            </a:br>
            <a:r>
              <a:rPr lang="en-US" sz="280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latin typeface="Arial Black" charset="0"/>
              </a:rPr>
              <a:t>Template for a 48</a:t>
            </a:r>
            <a:r>
              <a:rPr lang="ja-JP" altLang="en-US" sz="8800">
                <a:latin typeface="Arial Black" charset="0"/>
              </a:rPr>
              <a:t>”</a:t>
            </a:r>
            <a:r>
              <a:rPr lang="en-US" altLang="ja-JP" sz="8800">
                <a:latin typeface="Arial Black" charset="0"/>
              </a:rPr>
              <a:t>x36</a:t>
            </a:r>
            <a:r>
              <a:rPr lang="ja-JP" altLang="en-US" sz="8800">
                <a:latin typeface="Arial Black" charset="0"/>
              </a:rPr>
              <a:t>”</a:t>
            </a:r>
            <a:r>
              <a:rPr lang="en-US" altLang="ja-JP" sz="8800">
                <a:latin typeface="Arial Black" charset="0"/>
              </a:rPr>
              <a:t> poster</a:t>
            </a:r>
            <a:endParaRPr lang="en-US" sz="8800">
              <a:latin typeface="Arial Black" charset="0"/>
            </a:endParaRP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43000" y="20421600"/>
            <a:ext cx="9829800" cy="1181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AIM</a:t>
            </a:r>
            <a:endParaRPr lang="en-GB" sz="4000" b="1" dirty="0">
              <a:solidFill>
                <a:srgbClr val="131F33"/>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a:latin typeface="Georgia" charset="0"/>
                <a:cs typeface="Georgia" charset="0"/>
              </a:rPr>
              <a:t>.</a:t>
            </a:r>
          </a:p>
          <a:p>
            <a:endParaRPr lang="en-US" sz="2800" dirty="0">
              <a:latin typeface="Georgia" charset="0"/>
              <a:cs typeface="Georgia" charset="0"/>
            </a:endParaRPr>
          </a:p>
          <a:p>
            <a:r>
              <a:rPr lang="en-US" sz="2800" dirty="0" smtClean="0">
                <a:latin typeface="Georgia" charset="0"/>
                <a:cs typeface="Georgia" charset="0"/>
              </a:rPr>
              <a:t>You </a:t>
            </a:r>
            <a:r>
              <a:rPr lang="en-US" sz="2800" dirty="0">
                <a:latin typeface="Georgia" charset="0"/>
                <a:cs typeface="Georgia" charset="0"/>
              </a:rPr>
              <a:t>can replace the Block I Wordmark in the lower right with your unit lockup. </a:t>
            </a:r>
            <a:endParaRPr lang="en-AU" sz="2800" dirty="0">
              <a:latin typeface="Georgia" charset="0"/>
              <a:cs typeface="Georgia" charset="0"/>
            </a:endParaRPr>
          </a:p>
          <a:p>
            <a:r>
              <a:rPr lang="en-US" sz="2800" dirty="0" smtClean="0">
                <a:latin typeface="Georgia" charset="0"/>
                <a:cs typeface="Georgia" charset="0"/>
              </a:rPr>
              <a:t> </a:t>
            </a:r>
            <a:endParaRPr lang="en-AU"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accent1"/>
                </a:solidFill>
              </a:rPr>
              <a:t>INTRODUCTION</a:t>
            </a:r>
          </a:p>
          <a:p>
            <a:r>
              <a:rPr lang="en-US" sz="2800" b="1"/>
              <a:t> </a:t>
            </a:r>
            <a:endParaRPr lang="en-US" sz="2800"/>
          </a:p>
          <a:p>
            <a:r>
              <a:rPr lang="en-US" sz="280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a:latin typeface="Georgia" charset="0"/>
                <a:cs typeface="Georgia" charset="0"/>
              </a:rPr>
              <a:t> x 36</a:t>
            </a:r>
            <a:r>
              <a:rPr lang="ja-JP" altLang="en-US" sz="2800">
                <a:latin typeface="Georgia" charset="0"/>
                <a:cs typeface="Georgia" charset="0"/>
              </a:rPr>
              <a:t>”</a:t>
            </a:r>
            <a:r>
              <a:rPr lang="en-US" altLang="ja-JP" sz="2800">
                <a:latin typeface="Georgia" charset="0"/>
                <a:cs typeface="Georgia" charset="0"/>
              </a:rPr>
              <a:t>) and orientation (horizontal); check with the conference organizers for specific conference requirements regarding exact poster dimensions. </a:t>
            </a:r>
          </a:p>
          <a:p>
            <a:r>
              <a:rPr lang="en-US" sz="2800">
                <a:latin typeface="Georgia" charset="0"/>
                <a:cs typeface="Georgia" charset="0"/>
              </a:rPr>
              <a:t> </a:t>
            </a:r>
          </a:p>
          <a:p>
            <a:r>
              <a:rPr lang="en-US" sz="2800" b="1">
                <a:latin typeface="Georgia" charset="0"/>
                <a:cs typeface="Georgia" charset="0"/>
              </a:rPr>
              <a:t>Writing Style:</a:t>
            </a:r>
            <a:endParaRPr lang="en-US" sz="2800">
              <a:latin typeface="Georgia" charset="0"/>
              <a:cs typeface="Georgia" charset="0"/>
            </a:endParaRPr>
          </a:p>
          <a:p>
            <a:r>
              <a:rPr lang="en-US" sz="2800">
                <a:latin typeface="Georgia" charset="0"/>
                <a:cs typeface="Georgia" charset="0"/>
              </a:rPr>
              <a:t>The writing style for scientific posters should match the guidelines for your particular research discipline. Use the campus </a:t>
            </a:r>
            <a:r>
              <a:rPr lang="en-US" sz="2800">
                <a:latin typeface="Georgia" charset="0"/>
                <a:cs typeface="Georgia" charset="0"/>
                <a:hlinkClick r:id="rId2" action="ppaction://hlinkfile"/>
              </a:rPr>
              <a:t>Writing Style Guide</a:t>
            </a:r>
            <a:r>
              <a:rPr lang="en-US" sz="2800">
                <a:latin typeface="Georgia" charset="0"/>
                <a:cs typeface="Georgia" charset="0"/>
              </a:rPr>
              <a:t> for general guidance with academic titles, names of campus buildings, the correct way to refer to the campus, etc.</a:t>
            </a:r>
          </a:p>
          <a:p>
            <a:r>
              <a:rPr lang="en-US" sz="2800">
                <a:latin typeface="Georgia" charset="0"/>
                <a:cs typeface="Georgia" charset="0"/>
              </a:rPr>
              <a:t> </a:t>
            </a:r>
          </a:p>
          <a:p>
            <a:r>
              <a:rPr lang="en-US" sz="2800" b="1">
                <a:latin typeface="Georgia" charset="0"/>
                <a:cs typeface="Georgia" charset="0"/>
              </a:rPr>
              <a:t>Campus Guidelines</a:t>
            </a:r>
            <a:endParaRPr lang="en-US" sz="2800">
              <a:latin typeface="Georgia" charset="0"/>
              <a:cs typeface="Georgia" charset="0"/>
            </a:endParaRPr>
          </a:p>
          <a:p>
            <a:r>
              <a:rPr lang="en-US" sz="2800">
                <a:latin typeface="Georgia" charset="0"/>
                <a:cs typeface="Georgia" charset="0"/>
              </a:rPr>
              <a:t>Authors should be aware of and follow the guidelines of the </a:t>
            </a:r>
            <a:r>
              <a:rPr lang="en-US" sz="2800">
                <a:latin typeface="Georgia" charset="0"/>
                <a:cs typeface="Georgia" charset="0"/>
                <a:hlinkClick r:id="rId3"/>
              </a:rPr>
              <a:t>Institutional Review Board</a:t>
            </a:r>
            <a:r>
              <a:rPr lang="en-US" sz="2800">
                <a:latin typeface="Georgia" charset="0"/>
                <a:cs typeface="Georgia" charset="0"/>
              </a:rPr>
              <a:t> and the </a:t>
            </a:r>
            <a:r>
              <a:rPr lang="en-US" sz="2800">
                <a:latin typeface="Georgia" charset="0"/>
                <a:cs typeface="Georgia" charset="0"/>
                <a:hlinkClick r:id="rId4"/>
              </a:rPr>
              <a:t>guidelines for campus copyright</a:t>
            </a:r>
            <a:r>
              <a:rPr lang="en-US" sz="2800">
                <a:latin typeface="Georgia" charset="0"/>
                <a:cs typeface="Georgia" charset="0"/>
              </a:rPr>
              <a:t>.</a:t>
            </a:r>
          </a:p>
        </p:txBody>
      </p:sp>
      <p:sp>
        <p:nvSpPr>
          <p:cNvPr id="15366" name="Rectangle 6"/>
          <p:cNvSpPr>
            <a:spLocks noChangeArrowheads="1"/>
          </p:cNvSpPr>
          <p:nvPr/>
        </p:nvSpPr>
        <p:spPr bwMode="auto">
          <a:xfrm>
            <a:off x="117348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rgbClr val="131F33"/>
                </a:solidFill>
              </a:rPr>
              <a:t>METHOD</a:t>
            </a:r>
            <a:endParaRPr lang="en-GB" sz="4000" b="1">
              <a:solidFill>
                <a:srgbClr val="131F33"/>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223266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5"/>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04113" y="29870400"/>
            <a:ext cx="9844088" cy="170868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ostertemplate" id="{F6BEB1BC-FBF2-DC4F-8CD2-EB5531F07268}" vid="{534350A6-9488-7E4F-8C83-8CF109C6E0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PowerPointPosterTemplate</Template>
  <TotalTime>2</TotalTime>
  <Words>745</Words>
  <Application>Microsoft Macintosh PowerPoint</Application>
  <PresentationFormat>Custom</PresentationFormat>
  <Paragraphs>160</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 Black</vt:lpstr>
      <vt:lpstr>Calibri</vt:lpstr>
      <vt:lpstr>Georgia</vt:lpstr>
      <vt:lpstr>ＭＳ Ｐゴシック</vt:lpstr>
      <vt:lpstr>Arial</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Dani Hove</dc:creator>
  <cp:keywords/>
  <dc:description/>
  <cp:lastModifiedBy>Dani Hove</cp:lastModifiedBy>
  <cp:revision>1</cp:revision>
  <cp:lastPrinted>2009-06-18T18:06:01Z</cp:lastPrinted>
  <dcterms:created xsi:type="dcterms:W3CDTF">2018-06-04T16:03:00Z</dcterms:created>
  <dcterms:modified xsi:type="dcterms:W3CDTF">2018-06-04T16:05:32Z</dcterms:modified>
  <cp:category/>
</cp:coreProperties>
</file>

<file path=docProps/thumbnail.jpeg>
</file>